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0"/>
  </p:notesMasterIdLst>
  <p:sldIdLst>
    <p:sldId id="2330" r:id="rId3"/>
    <p:sldId id="2287" r:id="rId4"/>
    <p:sldId id="2325" r:id="rId5"/>
    <p:sldId id="2298" r:id="rId6"/>
    <p:sldId id="2361" r:id="rId7"/>
    <p:sldId id="2059" r:id="rId8"/>
    <p:sldId id="2233" r:id="rId9"/>
    <p:sldId id="2438" r:id="rId10"/>
    <p:sldId id="2302" r:id="rId11"/>
    <p:sldId id="2475" r:id="rId12"/>
    <p:sldId id="2474" r:id="rId13"/>
    <p:sldId id="2472" r:id="rId14"/>
    <p:sldId id="2442" r:id="rId15"/>
    <p:sldId id="2404" r:id="rId16"/>
    <p:sldId id="2456" r:id="rId17"/>
    <p:sldId id="2424" r:id="rId18"/>
    <p:sldId id="2482" r:id="rId19"/>
    <p:sldId id="2483" r:id="rId20"/>
    <p:sldId id="2484" r:id="rId21"/>
    <p:sldId id="2485" r:id="rId22"/>
    <p:sldId id="1986" r:id="rId23"/>
    <p:sldId id="2163" r:id="rId24"/>
    <p:sldId id="2478" r:id="rId25"/>
    <p:sldId id="2486" r:id="rId26"/>
    <p:sldId id="2487" r:id="rId27"/>
    <p:sldId id="1948" r:id="rId28"/>
    <p:sldId id="1894"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182" autoAdjust="0"/>
  </p:normalViewPr>
  <p:slideViewPr>
    <p:cSldViewPr>
      <p:cViewPr varScale="1">
        <p:scale>
          <a:sx n="97" d="100"/>
          <a:sy n="97" d="100"/>
        </p:scale>
        <p:origin x="-1346"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1985"/>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7/26/2024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5527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00256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17232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50054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95506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723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82027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1524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1582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50671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84024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26532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27</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9334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207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7/26/2024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7/26/2024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7/26/2024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7/26/2024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7/26/2024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7/26/2024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7/26/2024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7/26/2024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7/26/2024</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24 July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38200" y="34290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Honesty Wrapped in Humility</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97</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True Apostolic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13653"/>
            <a:ext cx="8763000" cy="5801588"/>
          </a:xfrm>
          <a:prstGeom prst="rect">
            <a:avLst/>
          </a:prstGeom>
          <a:noFill/>
          <a:effectLst/>
        </p:spPr>
        <p:txBody>
          <a:bodyPr wrap="square" rtlCol="0">
            <a:spAutoFit/>
          </a:bodyPr>
          <a:lstStyle/>
          <a:p>
            <a:pPr indent="365125">
              <a:spcAft>
                <a:spcPts val="1200"/>
              </a:spcAft>
              <a:buClr>
                <a:srgbClr val="C00000"/>
              </a:buClr>
              <a:buSzPct val="90000"/>
              <a:tabLst>
                <a:tab pos="457200" algn="l"/>
              </a:tabLst>
            </a:pPr>
            <a:r>
              <a:rPr lang="en-US" sz="2400" b="1" dirty="0" smtClean="0">
                <a:latin typeface="Cambria" pitchFamily="18" charset="0"/>
              </a:rPr>
              <a:t>This, Paul says, was the only difference between his own apostolic ministry and that of the Corinthians’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favorite</a:t>
            </a:r>
            <a:r>
              <a:rPr lang="en-US" sz="2400" b="1" i="1" dirty="0" smtClean="0">
                <a:latin typeface="Cambria" pitchFamily="18" charset="0"/>
              </a:rPr>
              <a:t>”</a:t>
            </a:r>
            <a:r>
              <a:rPr lang="en-US" sz="2400" b="1" dirty="0" smtClean="0">
                <a:latin typeface="Cambria" pitchFamily="18" charset="0"/>
              </a:rPr>
              <a:t> apostles – Peter, James and John.    </a:t>
            </a: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With biting sarcasm, Paul ironically asks the Corinthians to forgive him for not letting them have the full apostolic experience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12:13</a:t>
            </a:r>
            <a:r>
              <a:rPr lang="en-US" sz="2400" b="1" dirty="0" smtClean="0">
                <a:latin typeface="Cambria" panose="02040503050406030204" pitchFamily="18" charset="0"/>
                <a:ea typeface="Cambria" panose="02040503050406030204" pitchFamily="18" charset="0"/>
              </a:rPr>
              <a:t>)!</a:t>
            </a: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Despite their extremely unkind behavior toward him, Paul still wants to visit them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12:14</a:t>
            </a:r>
            <a:r>
              <a:rPr lang="en-US" sz="2400" b="1" dirty="0" smtClean="0">
                <a:latin typeface="Cambria" panose="02040503050406030204" pitchFamily="18" charset="0"/>
                <a:ea typeface="Cambria" panose="02040503050406030204" pitchFamily="18" charset="0"/>
              </a:rPr>
              <a:t>). </a:t>
            </a: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How could he overlook their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disrespect</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disloyalty</a:t>
            </a:r>
            <a:r>
              <a:rPr lang="en-US" sz="2400" b="1" dirty="0" smtClean="0">
                <a:latin typeface="Cambria" panose="02040503050406030204" pitchFamily="18" charset="0"/>
                <a:ea typeface="Cambria" panose="02040503050406030204" pitchFamily="18" charset="0"/>
              </a:rPr>
              <a:t>?     </a:t>
            </a: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Why wasn’t he angry and resentful?</a:t>
            </a:r>
          </a:p>
          <a:p>
            <a:pPr indent="365125">
              <a:buClr>
                <a:srgbClr val="C00000"/>
              </a:buClr>
              <a:buSzPct val="90000"/>
              <a:tabLst>
                <a:tab pos="457200" algn="l"/>
              </a:tabLst>
            </a:pPr>
            <a:endParaRPr lang="en-US" sz="5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Because he had deliberately set aside his pride, his ministry experiences had taught him how to handle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abuse</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rejection</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persecution</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hatred</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4323078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90500" y="990601"/>
            <a:ext cx="8648700" cy="5139869"/>
          </a:xfrm>
          <a:prstGeom prst="rect">
            <a:avLst/>
          </a:prstGeom>
          <a:noFill/>
          <a:effectLst/>
        </p:spPr>
        <p:txBody>
          <a:bodyPr wrap="square" rtlCol="0">
            <a:spAutoFit/>
          </a:bodyPr>
          <a:lstStyle/>
          <a:p>
            <a:pPr indent="365125">
              <a:spcAft>
                <a:spcPts val="1200"/>
              </a:spcAft>
              <a:buClr>
                <a:srgbClr val="C00000"/>
              </a:buClr>
              <a:buSzPct val="90000"/>
              <a:tabLst>
                <a:tab pos="457200" algn="l"/>
              </a:tabLst>
            </a:pPr>
            <a:r>
              <a:rPr lang="en-US" sz="2400" b="1" dirty="0" smtClean="0">
                <a:latin typeface="Cambria" pitchFamily="18" charset="0"/>
              </a:rPr>
              <a:t>So, he could handle a little Corinthian confusion and waffling. He knew that pride produces anger, resulting in resentment and retaliation. </a:t>
            </a: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Paul’s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thorn in the flesh</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and his confidence in the Spirit’s empowerment replaced his pride with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humility</a:t>
            </a:r>
            <a:r>
              <a:rPr lang="en-US" sz="2400" b="1" dirty="0" smtClean="0">
                <a:latin typeface="Cambria" panose="02040503050406030204" pitchFamily="18" charset="0"/>
                <a:ea typeface="Cambria" panose="02040503050406030204" pitchFamily="18" charset="0"/>
              </a:rPr>
              <a:t>, and his anger with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forgiveness</a:t>
            </a:r>
            <a:r>
              <a:rPr lang="en-US" sz="2400" b="1" dirty="0" smtClean="0">
                <a:latin typeface="Cambria" panose="02040503050406030204" pitchFamily="18" charset="0"/>
                <a:ea typeface="Cambria" panose="02040503050406030204" pitchFamily="18" charset="0"/>
              </a:rPr>
              <a:t>. </a:t>
            </a: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He didn’t have a pristine public image to project or protect; he himself said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 a</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nobody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12:11</a:t>
            </a:r>
            <a:r>
              <a:rPr lang="en-US" sz="2400" b="1" dirty="0" smtClean="0">
                <a:latin typeface="Cambria" panose="02040503050406030204" pitchFamily="18" charset="0"/>
                <a:ea typeface="Cambria" panose="02040503050406030204" pitchFamily="18" charset="0"/>
              </a:rPr>
              <a:t>). </a:t>
            </a: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He didn’t have a greedy desire for material goods; he wanted only a loving relationship with his children in the faith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12:14</a:t>
            </a:r>
            <a:r>
              <a:rPr lang="en-US" sz="2400" b="1" dirty="0" smtClean="0">
                <a:latin typeface="Cambria" panose="02040503050406030204" pitchFamily="18" charset="0"/>
                <a:ea typeface="Cambria" panose="02040503050406030204" pitchFamily="18" charset="0"/>
              </a:rPr>
              <a:t>).</a:t>
            </a:r>
          </a:p>
          <a:p>
            <a:pPr indent="365125">
              <a:spcAft>
                <a:spcPts val="1200"/>
              </a:spcAft>
              <a:buClr>
                <a:srgbClr val="C00000"/>
              </a:buClr>
              <a:buSzPct val="90000"/>
              <a:tabLst>
                <a:tab pos="457200" algn="l"/>
              </a:tabLst>
            </a:pPr>
            <a:r>
              <a:rPr lang="en-US" sz="2400" b="1" dirty="0" smtClean="0">
                <a:latin typeface="Cambria" panose="02040503050406030204" pitchFamily="18" charset="0"/>
                <a:ea typeface="Cambria" panose="02040503050406030204" pitchFamily="18" charset="0"/>
              </a:rPr>
              <a:t>Clearly Paul was a man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honesty</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humility</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1556057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60605" y="1066800"/>
            <a:ext cx="8483749" cy="378565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15 </a:t>
            </a:r>
            <a:r>
              <a:rPr lang="en-US" sz="2600" i="1" dirty="0" smtClean="0">
                <a:latin typeface="Georgia" panose="02040502050405020303" pitchFamily="18" charset="0"/>
              </a:rPr>
              <a:t>And </a:t>
            </a:r>
            <a:r>
              <a:rPr lang="en-US" sz="2600" i="1" dirty="0">
                <a:latin typeface="Georgia" panose="02040502050405020303" pitchFamily="18" charset="0"/>
              </a:rPr>
              <a:t>I will very gladly spend and be spent for your souls; though the more abundantly I love you, the less I am loved.  </a:t>
            </a:r>
            <a:r>
              <a:rPr lang="en-US" sz="2600" b="1" i="1" baseline="30000" dirty="0" smtClean="0">
                <a:effectLst>
                  <a:outerShdw blurRad="38100" dist="38100" dir="2700000" algn="tl">
                    <a:srgbClr val="000000">
                      <a:alpha val="43137"/>
                    </a:srgbClr>
                  </a:outerShdw>
                </a:effectLst>
                <a:latin typeface="Georgia" panose="02040502050405020303" pitchFamily="18" charset="0"/>
              </a:rPr>
              <a:t>16 </a:t>
            </a:r>
            <a:r>
              <a:rPr lang="en-US" sz="2600" i="1" dirty="0" smtClean="0">
                <a:latin typeface="Georgia" panose="02040502050405020303" pitchFamily="18" charset="0"/>
              </a:rPr>
              <a:t>But </a:t>
            </a:r>
            <a:r>
              <a:rPr lang="en-US" sz="2600" i="1" dirty="0">
                <a:latin typeface="Georgia" panose="02040502050405020303" pitchFamily="18" charset="0"/>
              </a:rPr>
              <a:t>be that as it may, I did not burden you. </a:t>
            </a:r>
            <a:r>
              <a:rPr lang="en-US" sz="2600" i="1" dirty="0" smtClean="0">
                <a:latin typeface="Georgia" panose="02040502050405020303" pitchFamily="18" charset="0"/>
              </a:rPr>
              <a:t>Nevertheless</a:t>
            </a:r>
            <a:r>
              <a:rPr lang="en-US" sz="2600" i="1" dirty="0">
                <a:latin typeface="Georgia" panose="02040502050405020303" pitchFamily="18" charset="0"/>
              </a:rPr>
              <a:t>, being crafty, I caught you by cunning!  </a:t>
            </a:r>
            <a:r>
              <a:rPr lang="en-US" sz="2600" b="1" i="1" baseline="30000" dirty="0" smtClean="0">
                <a:effectLst>
                  <a:outerShdw blurRad="38100" dist="38100" dir="2700000" algn="tl">
                    <a:srgbClr val="000000">
                      <a:alpha val="43137"/>
                    </a:srgbClr>
                  </a:outerShdw>
                </a:effectLst>
                <a:latin typeface="Georgia" panose="02040502050405020303" pitchFamily="18" charset="0"/>
              </a:rPr>
              <a:t>17 </a:t>
            </a:r>
            <a:r>
              <a:rPr lang="en-US" sz="2600" i="1" dirty="0" smtClean="0">
                <a:latin typeface="Georgia" panose="02040502050405020303" pitchFamily="18" charset="0"/>
              </a:rPr>
              <a:t>Did </a:t>
            </a:r>
            <a:r>
              <a:rPr lang="en-US" sz="2600" i="1" dirty="0">
                <a:latin typeface="Georgia" panose="02040502050405020303" pitchFamily="18" charset="0"/>
              </a:rPr>
              <a:t>I take advantage of you by any of those whom I sent to you</a:t>
            </a:r>
            <a:r>
              <a:rPr lang="en-US" sz="2600" i="1" dirty="0" smtClean="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18 </a:t>
            </a:r>
            <a:r>
              <a:rPr lang="en-US" sz="2600" i="1" dirty="0" smtClean="0">
                <a:latin typeface="Georgia" panose="02040502050405020303" pitchFamily="18" charset="0"/>
              </a:rPr>
              <a:t>I </a:t>
            </a:r>
            <a:r>
              <a:rPr lang="en-US" sz="2600" i="1" dirty="0">
                <a:latin typeface="Georgia" panose="02040502050405020303" pitchFamily="18" charset="0"/>
              </a:rPr>
              <a:t>urged Titus, and sent our brother with him.  Did Titus take advantage of you?  Did we not walk in the same spirit? </a:t>
            </a:r>
            <a:r>
              <a:rPr lang="en-US" sz="2600" i="1" dirty="0" smtClean="0">
                <a:latin typeface="Georgia" panose="02040502050405020303" pitchFamily="18" charset="0"/>
              </a:rPr>
              <a:t>Did we not walk</a:t>
            </a:r>
            <a:r>
              <a:rPr lang="en-US" sz="2600" i="1" dirty="0">
                <a:latin typeface="Georgia" panose="02040502050405020303" pitchFamily="18" charset="0"/>
              </a:rPr>
              <a:t> in the same steps?</a:t>
            </a:r>
            <a:endParaRPr lang="en-US" sz="2600" dirty="0">
              <a:latin typeface="Georgia" panose="02040502050405020303" pitchFamily="18" charset="0"/>
            </a:endParaRPr>
          </a:p>
        </p:txBody>
      </p:sp>
      <p:sp>
        <p:nvSpPr>
          <p:cNvPr id="6" name="Title 1"/>
          <p:cNvSpPr>
            <a:spLocks noGrp="1"/>
          </p:cNvSpPr>
          <p:nvPr>
            <p:ph type="title"/>
          </p:nvPr>
        </p:nvSpPr>
        <p:spPr>
          <a:xfrm>
            <a:off x="304800" y="108622"/>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12:15-18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2419" y="6648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12:15-18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2419" y="990600"/>
            <a:ext cx="8587741"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Like any loving parent, Paul is willing to give everything he has for his spiritual children, even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spend and be expended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for the souls of the Corinthians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12:15</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That is Christlike humility</a:t>
            </a:r>
            <a:r>
              <a:rPr lang="en-US" sz="2400" b="1" i="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Christ didn’t come to be ministered to but to minister to others. He didn’t come to be served but to serve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Mk. 10:45</a:t>
            </a:r>
            <a:r>
              <a:rPr lang="en-US" sz="2400" b="1" dirty="0" smtClean="0">
                <a:latin typeface="Cambria" panose="02040503050406030204" pitchFamily="18" charset="0"/>
                <a:ea typeface="Cambria" panose="02040503050406030204" pitchFamily="18" charset="0"/>
              </a:rPr>
              <a:t>). He didn’t come to take but to give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20:28</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Yet, this absolute surrender to the service of the gospel among the Corinthians had led to a gross inequality.  Paul had poured himself out for them, but they failed to reciprocate. </a:t>
            </a:r>
          </a:p>
          <a:p>
            <a:pPr indent="457200">
              <a:spcAft>
                <a:spcPts val="1200"/>
              </a:spcAft>
            </a:pPr>
            <a:r>
              <a:rPr lang="en-US" sz="2400" b="1" dirty="0" smtClean="0">
                <a:latin typeface="Cambria" panose="02040503050406030204" pitchFamily="18" charset="0"/>
                <a:ea typeface="Cambria" panose="02040503050406030204" pitchFamily="18" charset="0"/>
              </a:rPr>
              <a:t>So, Paul returns to a theme he first introduced earlier in this letter:</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7249208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12:15-18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990600"/>
            <a:ext cx="8641976" cy="5509200"/>
          </a:xfrm>
          <a:prstGeom prst="rect">
            <a:avLst/>
          </a:prstGeom>
          <a:noFill/>
          <a:effectLst/>
        </p:spPr>
        <p:txBody>
          <a:bodyPr wrap="square" rtlCol="0">
            <a:spAutoFit/>
          </a:bodyPr>
          <a:lstStyle/>
          <a:p>
            <a:pPr indent="457200">
              <a:spcAft>
                <a:spcPts val="1200"/>
              </a:spcAft>
              <a:tabLst>
                <a:tab pos="457200" algn="l"/>
              </a:tabLs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Corinthians, our heart is opened wide. You are not restrained by us, but you are restrained in your own affections. Now in a like exchange – I speak as to children – open wide to use also</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6:11-13</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Another quality of Paul’s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honesty</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humility</a:t>
            </a:r>
            <a:r>
              <a:rPr lang="en-US" sz="2400" b="1" dirty="0" smtClean="0">
                <a:latin typeface="Cambria" panose="02040503050406030204" pitchFamily="18" charset="0"/>
                <a:ea typeface="Cambria" panose="02040503050406030204" pitchFamily="18" charset="0"/>
              </a:rPr>
              <a:t> is his refusal to take unfair advantage of the Corinthian believers.</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Everything he did in his conduct remained aboveboard.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His words and actions were honest and open.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Paul’s language, in 12:16, may be designed to directly counter the claims of his critics, who suggested that Paul’s honesty and sincerity – as well as his sacrificial service to them – were all part of an elaborate, cleaver plot to lure the Corinthians in by deceit.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5136302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12:15-18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90600"/>
            <a:ext cx="8572500" cy="5724644"/>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False teachers will always twist the simple facts with a complex explanation to make themselves look better and their opponents look worse.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 refused to take this insidious strategy lying down. So he ask the Corinthians to think for themselves: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Had any of Paul’s companions, such as Titus or Timothy, ever taken financial advantage of them, even long after they had been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reeled in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by Paul’s alleged trap of deception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12:17-18</a:t>
            </a:r>
            <a:r>
              <a:rPr lang="en-US" sz="2400" b="1" dirty="0" smtClean="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Both Paul and his assistants—the pioneer church planters and those continuing the work—lived by the same standard, walked the same walk, and conducted themselves with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honesty</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humility</a:t>
            </a:r>
            <a:r>
              <a:rPr lang="en-US" sz="2400" b="1" dirty="0" smtClean="0">
                <a:latin typeface="Cambria" panose="02040503050406030204" pitchFamily="18" charset="0"/>
                <a:ea typeface="Cambria" panose="02040503050406030204" pitchFamily="18" charset="0"/>
              </a:rPr>
              <a:t> during their entire ministry among the Corinthians.  </a:t>
            </a:r>
          </a:p>
        </p:txBody>
      </p:sp>
    </p:spTree>
    <p:extLst>
      <p:ext uri="{BB962C8B-B14F-4D97-AF65-F5344CB8AC3E}">
        <p14:creationId xmlns:p14="http://schemas.microsoft.com/office/powerpoint/2010/main" xmlns="" val="35526978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12:15-18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525435" cy="2616101"/>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So, if Paul had been deceptively fishing for converts to    a deceitful fabrication in order to cash in later. </a:t>
            </a:r>
          </a:p>
          <a:p>
            <a:pPr indent="457200">
              <a:spcAft>
                <a:spcPts val="1200"/>
              </a:spcAft>
            </a:pPr>
            <a:r>
              <a:rPr lang="en-US" sz="2400" b="1" dirty="0" smtClean="0">
                <a:latin typeface="Cambria" panose="02040503050406030204" pitchFamily="18" charset="0"/>
                <a:ea typeface="Cambria" panose="02040503050406030204" pitchFamily="18" charset="0"/>
              </a:rPr>
              <a:t>Don’t you think the hook would have snagged them, or the net would have fallen by now. </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Yet instead, Paul and his associates continued to live with integrity. </a:t>
            </a:r>
          </a:p>
        </p:txBody>
      </p:sp>
    </p:spTree>
    <p:extLst>
      <p:ext uri="{BB962C8B-B14F-4D97-AF65-F5344CB8AC3E}">
        <p14:creationId xmlns:p14="http://schemas.microsoft.com/office/powerpoint/2010/main" xmlns="" val="4000865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0605" y="1066800"/>
            <a:ext cx="8483749" cy="498598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600" b="1" baseline="30000" dirty="0" smtClean="0">
                <a:effectLst>
                  <a:outerShdw blurRad="38100" dist="38100" dir="2700000" algn="tl">
                    <a:srgbClr val="000000">
                      <a:alpha val="43137"/>
                    </a:srgbClr>
                  </a:outerShdw>
                </a:effectLst>
                <a:latin typeface="Georgia" panose="02040502050405020303" pitchFamily="18" charset="0"/>
              </a:rPr>
              <a:t>19 </a:t>
            </a:r>
            <a:r>
              <a:rPr lang="en-US" sz="2600" i="1" dirty="0" smtClean="0">
                <a:latin typeface="Georgia" panose="02040502050405020303" pitchFamily="18" charset="0"/>
              </a:rPr>
              <a:t>Again</a:t>
            </a:r>
            <a:r>
              <a:rPr lang="en-US" sz="2600" i="1" dirty="0">
                <a:latin typeface="Georgia" panose="02040502050405020303" pitchFamily="18" charset="0"/>
              </a:rPr>
              <a:t>, do you think that we excuse ourselves to you?  We speak before God in Christ.  But we do all things, beloved, for your edification.  </a:t>
            </a:r>
            <a:r>
              <a:rPr lang="en-US" sz="2600" b="1" baseline="30000" dirty="0" smtClean="0">
                <a:effectLst>
                  <a:outerShdw blurRad="38100" dist="38100" dir="2700000" algn="tl">
                    <a:srgbClr val="000000">
                      <a:alpha val="43137"/>
                    </a:srgbClr>
                  </a:outerShdw>
                </a:effectLst>
                <a:latin typeface="Georgia" panose="02040502050405020303" pitchFamily="18" charset="0"/>
              </a:rPr>
              <a:t>20 </a:t>
            </a:r>
            <a:r>
              <a:rPr lang="en-US" sz="2600" i="1" dirty="0" smtClean="0">
                <a:latin typeface="Georgia" panose="02040502050405020303" pitchFamily="18" charset="0"/>
              </a:rPr>
              <a:t>For </a:t>
            </a:r>
            <a:r>
              <a:rPr lang="en-US" sz="2600" i="1" dirty="0">
                <a:latin typeface="Georgia" panose="02040502050405020303" pitchFamily="18" charset="0"/>
              </a:rPr>
              <a:t>I fear lest, when I come, I shall not find you such as I wish, and that I shall be found by you such as you do not wish; </a:t>
            </a:r>
            <a:r>
              <a:rPr lang="en-US" sz="2600" i="1" dirty="0" smtClean="0">
                <a:latin typeface="Georgia" panose="02040502050405020303" pitchFamily="18" charset="0"/>
              </a:rPr>
              <a:t>lest there </a:t>
            </a:r>
            <a:r>
              <a:rPr lang="en-US" sz="2600" i="1" dirty="0">
                <a:latin typeface="Georgia" panose="02040502050405020303" pitchFamily="18" charset="0"/>
              </a:rPr>
              <a:t>be contentions, jealousies, outbursts of wrath, selfish ambitions, backbitings, whisperings, conceits, tumults; </a:t>
            </a:r>
            <a:r>
              <a:rPr lang="en-US" sz="2600" b="1" i="1" baseline="30000" dirty="0" smtClean="0">
                <a:effectLst>
                  <a:outerShdw blurRad="38100" dist="38100" dir="2700000" algn="tl">
                    <a:srgbClr val="000000">
                      <a:alpha val="43137"/>
                    </a:srgbClr>
                  </a:outerShdw>
                </a:effectLst>
                <a:latin typeface="Georgia" panose="02040502050405020303" pitchFamily="18" charset="0"/>
              </a:rPr>
              <a:t>21 </a:t>
            </a:r>
            <a:r>
              <a:rPr lang="en-US" sz="2600" i="1" dirty="0" smtClean="0">
                <a:latin typeface="Georgia" panose="02040502050405020303" pitchFamily="18" charset="0"/>
              </a:rPr>
              <a:t>lest</a:t>
            </a:r>
            <a:r>
              <a:rPr lang="en-US" sz="2600" i="1" dirty="0">
                <a:latin typeface="Georgia" panose="02040502050405020303" pitchFamily="18" charset="0"/>
              </a:rPr>
              <a:t>, when I come again, my God will humble me among you, and I shall mourn </a:t>
            </a:r>
            <a:r>
              <a:rPr lang="en-US" sz="2600" i="1" dirty="0" smtClean="0">
                <a:latin typeface="Georgia" panose="02040502050405020303" pitchFamily="18" charset="0"/>
              </a:rPr>
              <a:t>for many who </a:t>
            </a:r>
            <a:r>
              <a:rPr lang="en-US" sz="2600" i="1" dirty="0">
                <a:latin typeface="Georgia" panose="02040502050405020303" pitchFamily="18" charset="0"/>
              </a:rPr>
              <a:t>have sinned before and have not repented of the uncleanness, fornication, and lewdness which they have practiced.</a:t>
            </a:r>
            <a:endParaRPr lang="en-US" sz="2600" dirty="0">
              <a:latin typeface="Georgia" panose="02040502050405020303" pitchFamily="18" charset="0"/>
            </a:endParaRPr>
          </a:p>
        </p:txBody>
      </p:sp>
      <p:sp>
        <p:nvSpPr>
          <p:cNvPr id="6" name="Title 1"/>
          <p:cNvSpPr>
            <a:spLocks noGrp="1"/>
          </p:cNvSpPr>
          <p:nvPr>
            <p:ph type="title"/>
          </p:nvPr>
        </p:nvSpPr>
        <p:spPr>
          <a:xfrm>
            <a:off x="304800" y="108622"/>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12:19-21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916171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0414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12:19-21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3690" y="975360"/>
            <a:ext cx="8525435"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concludes this chapter with brutal honesty regarding his hopes and fears. </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Though he had been defending his apostolic authority, he had done so not for selfish reasons but, in honesty before God, for the sake of the Corinthians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12:19</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Yet he fears that when he comes, he will find the Corinthians still in disarray. </a:t>
            </a:r>
          </a:p>
          <a:p>
            <a:pPr indent="457200">
              <a:spcAft>
                <a:spcPts val="1200"/>
              </a:spcAft>
            </a:pPr>
            <a:r>
              <a:rPr lang="en-US" sz="2400" b="1" dirty="0" smtClean="0">
                <a:latin typeface="Cambria" panose="02040503050406030204" pitchFamily="18" charset="0"/>
                <a:ea typeface="Cambria" panose="02040503050406030204" pitchFamily="18" charset="0"/>
              </a:rPr>
              <a:t>That his efforts at confronting their wrong will have fallen on deaf ears, that he will be utterly disappointed to the point of open mourning in their presence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12:20-21</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If that were to happen, then they would find an apostle Paul they didn’t expect – and one they would not like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12:20</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348226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12:19-21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525435" cy="513986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They would not find an open-armed father beaming with pride over his children, but they would get a stern-faced disciplinarian ready to deal out justice. </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From the beginning of this letter, Paul had been trying   to preempt such a sorrowful visit. </a:t>
            </a:r>
          </a:p>
          <a:p>
            <a:pPr indent="457200">
              <a:spcAft>
                <a:spcPts val="1200"/>
              </a:spcAft>
            </a:pPr>
            <a:r>
              <a:rPr lang="en-US" sz="2400" b="1" dirty="0" smtClean="0">
                <a:latin typeface="Cambria" panose="02040503050406030204" pitchFamily="18" charset="0"/>
                <a:ea typeface="Cambria" panose="02040503050406030204" pitchFamily="18" charset="0"/>
              </a:rPr>
              <a:t>He even wrote,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I determined this for my own sake, that I would not come to you in sorrow again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What are the things would make Paul sorrowful? </a:t>
            </a:r>
          </a:p>
          <a:p>
            <a:pPr indent="457200">
              <a:spcAft>
                <a:spcPts val="1200"/>
              </a:spcAft>
            </a:pPr>
            <a:r>
              <a:rPr lang="en-US" sz="2400" b="1" dirty="0" smtClean="0">
                <a:latin typeface="Cambria" panose="02040503050406030204" pitchFamily="18" charset="0"/>
                <a:ea typeface="Cambria" panose="02040503050406030204" pitchFamily="18" charset="0"/>
              </a:rPr>
              <a:t>He rattles off a brief sampling of what have become typically Corinthian problems: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strife, jealousy, angry tempers, disputes, slanders, gossip, arrogance</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disturbances, . . . Impurity, immorality and sensuality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12:20-21</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3653654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48223" y="104140"/>
            <a:ext cx="85344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15200" y="15240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198904" y="975360"/>
            <a:ext cx="8644778" cy="5570756"/>
          </a:xfrm>
          <a:prstGeom prst="rect">
            <a:avLst/>
          </a:prstGeom>
          <a:solidFill>
            <a:srgbClr val="FCF2D4"/>
          </a:solidFill>
          <a:ln>
            <a:solidFill>
              <a:schemeClr val="bg1">
                <a:alpha val="0"/>
              </a:schemeClr>
            </a:solidFill>
          </a:ln>
          <a:effectLst/>
        </p:spPr>
        <p:txBody>
          <a:bodyPr wrap="square" rtlCol="0">
            <a:spAutoFit/>
          </a:bodyPr>
          <a:lstStyle/>
          <a:p>
            <a:pPr indent="457200">
              <a:spcAft>
                <a:spcPts val="600"/>
              </a:spcAft>
              <a:tabLst>
                <a:tab pos="457200" algn="l"/>
              </a:tabLst>
            </a:pPr>
            <a:r>
              <a:rPr lang="en-US" sz="2300" b="1" dirty="0" smtClean="0">
                <a:latin typeface="Cambria" panose="02040503050406030204" pitchFamily="18" charset="0"/>
                <a:ea typeface="Cambria" panose="02040503050406030204" pitchFamily="18" charset="0"/>
              </a:rPr>
              <a:t>In our continuing study of Second</a:t>
            </a:r>
            <a:r>
              <a:rPr lang="en-US" sz="2300" b="1" dirty="0" smtClean="0">
                <a:solidFill>
                  <a:srgbClr val="C00000"/>
                </a:solidFill>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Corinthians, the themes of this letter revolves around both the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and the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of Christian living.</a:t>
            </a:r>
          </a:p>
          <a:p>
            <a:pPr indent="457200">
              <a:spcAft>
                <a:spcPts val="600"/>
              </a:spcAft>
              <a:tabLst>
                <a:tab pos="457200" algn="l"/>
              </a:tabLst>
            </a:pPr>
            <a:r>
              <a:rPr lang="en-US" sz="230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00" b="1" dirty="0" smtClean="0">
                <a:latin typeface="Cambria" panose="02040503050406030204" pitchFamily="18" charset="0"/>
                <a:ea typeface="Cambria" panose="02040503050406030204" pitchFamily="18" charset="0"/>
              </a:rPr>
              <a:t>,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00" b="1" dirty="0" smtClean="0">
                <a:latin typeface="Cambria" panose="02040503050406030204" pitchFamily="18" charset="0"/>
                <a:ea typeface="Cambria" panose="02040503050406030204" pitchFamily="18" charset="0"/>
              </a:rPr>
              <a:t>, </a:t>
            </a:r>
            <a:r>
              <a:rPr lang="en-US" sz="2300" b="1" i="1" dirty="0" smtClean="0">
                <a:latin typeface="Cambria" panose="02040503050406030204" pitchFamily="18" charset="0"/>
                <a:ea typeface="Cambria" panose="02040503050406030204" pitchFamily="18" charset="0"/>
              </a:rPr>
              <a:t>and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  </a:t>
            </a:r>
            <a:r>
              <a:rPr lang="en-US" sz="2400" dirty="0" smtClean="0"/>
              <a:t>	</a:t>
            </a:r>
          </a:p>
          <a:p>
            <a:pPr>
              <a:tabLst>
                <a:tab pos="457200" algn="l"/>
              </a:tabLst>
            </a:pPr>
            <a:r>
              <a:rPr lang="en-US" sz="2300" b="1" dirty="0" smtClean="0">
                <a:latin typeface="Cambria" panose="02040503050406030204" pitchFamily="18" charset="0"/>
                <a:ea typeface="Cambria" panose="02040503050406030204" pitchFamily="18" charset="0"/>
              </a:rPr>
              <a:t>	In </a:t>
            </a:r>
            <a:r>
              <a:rPr lang="en-US" sz="2300" b="1" dirty="0">
                <a:latin typeface="Cambria" panose="02040503050406030204" pitchFamily="18" charset="0"/>
                <a:ea typeface="Cambria" panose="02040503050406030204" pitchFamily="18" charset="0"/>
              </a:rPr>
              <a:t>our study, Paul emphasizes humility and integrity, and reveals his deep concern for the spiritual well-being of the Corinthian believers.  He defends his apostleship, asserts his integrity, and expresses his fear that the church may not be living up to the standards of Christ, </a:t>
            </a:r>
            <a:r>
              <a:rPr lang="en-US" sz="2300" b="1" dirty="0" smtClean="0">
                <a:latin typeface="Cambria" panose="02040503050406030204" pitchFamily="18" charset="0"/>
                <a:ea typeface="Cambria" panose="02040503050406030204" pitchFamily="18" charset="0"/>
              </a:rPr>
              <a:t>then </a:t>
            </a:r>
            <a:r>
              <a:rPr lang="en-US" sz="2300" b="1" dirty="0">
                <a:latin typeface="Cambria" panose="02040503050406030204" pitchFamily="18" charset="0"/>
                <a:ea typeface="Cambria" panose="02040503050406030204" pitchFamily="18" charset="0"/>
              </a:rPr>
              <a:t>he encourages them </a:t>
            </a:r>
            <a:r>
              <a:rPr lang="en-US" sz="2300" b="1" dirty="0" smtClean="0">
                <a:latin typeface="Cambria" panose="02040503050406030204" pitchFamily="18" charset="0"/>
                <a:ea typeface="Cambria" panose="02040503050406030204" pitchFamily="18" charset="0"/>
              </a:rPr>
              <a:t> to </a:t>
            </a:r>
            <a:r>
              <a:rPr lang="en-US" sz="2300" b="1" dirty="0">
                <a:latin typeface="Cambria" panose="02040503050406030204" pitchFamily="18" charset="0"/>
                <a:ea typeface="Cambria" panose="02040503050406030204" pitchFamily="18" charset="0"/>
              </a:rPr>
              <a:t>value genuine leadership and strive for personal and communal holiness.</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12:19-21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90600"/>
            <a:ext cx="8525435" cy="460140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Add to this their potential failure to follow through on their promise of financial support for the Jerusalem 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9:3-4</a:t>
            </a:r>
            <a:r>
              <a:rPr lang="en-US" sz="2400" b="1" dirty="0" smtClean="0">
                <a:latin typeface="Cambria" panose="02040503050406030204" pitchFamily="18" charset="0"/>
                <a:ea typeface="Cambria" panose="02040503050406030204" pitchFamily="18" charset="0"/>
              </a:rPr>
              <a:t>), and Paul’s visit to them would be nothing short of a disaster!</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 apostle Paul has made his expectations clear.  He has openly shared both his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fears</a:t>
            </a:r>
            <a:r>
              <a:rPr lang="en-US" sz="2400" b="1" dirty="0" smtClean="0">
                <a:latin typeface="Cambria" panose="02040503050406030204" pitchFamily="18" charset="0"/>
                <a:ea typeface="Cambria" panose="02040503050406030204" pitchFamily="18" charset="0"/>
              </a:rPr>
              <a:t> and his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hopes</a:t>
            </a:r>
            <a:r>
              <a:rPr lang="en-US" sz="2400" b="1" dirty="0" smtClean="0">
                <a:latin typeface="Cambria" panose="02040503050406030204" pitchFamily="18" charset="0"/>
                <a:ea typeface="Cambria" panose="02040503050406030204" pitchFamily="18" charset="0"/>
              </a:rPr>
              <a:t>. He has exhibited complete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honesty</a:t>
            </a:r>
            <a:r>
              <a:rPr lang="en-US" sz="2400" b="1" dirty="0" smtClean="0">
                <a:latin typeface="Cambria" panose="02040503050406030204" pitchFamily="18" charset="0"/>
                <a:ea typeface="Cambria" panose="02040503050406030204" pitchFamily="18" charset="0"/>
              </a:rPr>
              <a:t> in a spirit of true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humility</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Now the ball is in the Corinthians’ court. Would they pick it up and play by the rules on Paul’s team?</a:t>
            </a:r>
          </a:p>
          <a:p>
            <a:pPr indent="457200">
              <a:spcAft>
                <a:spcPts val="1200"/>
              </a:spcAft>
            </a:pPr>
            <a:r>
              <a:rPr lang="en-US" sz="2400" b="1" dirty="0" smtClean="0">
                <a:latin typeface="Cambria" panose="02040503050406030204" pitchFamily="18" charset="0"/>
                <a:ea typeface="Cambria" panose="02040503050406030204" pitchFamily="18" charset="0"/>
              </a:rPr>
              <a:t>Or would they pass it to Paul’s rivals and join them in their unfair opposition? </a:t>
            </a:r>
          </a:p>
        </p:txBody>
      </p:sp>
    </p:spTree>
    <p:extLst>
      <p:ext uri="{BB962C8B-B14F-4D97-AF65-F5344CB8AC3E}">
        <p14:creationId xmlns:p14="http://schemas.microsoft.com/office/powerpoint/2010/main" xmlns="" val="7071656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800600"/>
            <a:ext cx="8610600" cy="615553"/>
          </a:xfrm>
          <a:prstGeom prst="rect">
            <a:avLst/>
          </a:prstGeom>
          <a:noFill/>
          <a:effectLst>
            <a:outerShdw blurRad="38100" dist="25400" dir="18900000" algn="bl" rotWithShape="0">
              <a:schemeClr val="tx1"/>
            </a:outerShdw>
          </a:effectLst>
        </p:spPr>
        <p:txBody>
          <a:bodyPr wrap="square" rtlCol="0">
            <a:spAutoFit/>
          </a:bodyPr>
          <a:lstStyle/>
          <a:p>
            <a:pPr algn="ctr"/>
            <a:r>
              <a:rPr lang="en-US" sz="3400" b="1" i="1" dirty="0" smtClean="0">
                <a:solidFill>
                  <a:schemeClr val="bg1"/>
                </a:solidFill>
                <a:effectLst>
                  <a:outerShdw blurRad="38100" dist="38100" dir="2700000" algn="tl">
                    <a:srgbClr val="000000">
                      <a:alpha val="43137"/>
                    </a:srgbClr>
                  </a:outerShdw>
                </a:effectLst>
                <a:latin typeface="Constantia" pitchFamily="18" charset="0"/>
              </a:rPr>
              <a:t>Responding with Honesty and Humility</a:t>
            </a:r>
            <a:endParaRPr lang="en-US" sz="34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smtClean="0">
                <a:effectLst>
                  <a:outerShdw blurRad="38100" dist="38100" dir="2700000" algn="tl">
                    <a:srgbClr val="000000">
                      <a:alpha val="43137"/>
                    </a:srgbClr>
                  </a:outerShdw>
                </a:effectLst>
                <a:latin typeface="Britannic Bold" panose="020B0903060703020204" pitchFamily="34" charset="0"/>
              </a:rPr>
              <a:t>Responding with honesty and humility</a:t>
            </a:r>
            <a:endParaRPr lang="en-US" sz="1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76160" y="19113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800"/>
            <a:ext cx="8610600" cy="5724644"/>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closing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reminds us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That in our churches, as in our families, people will hurt us.  That is the reality of any close and meaningful relationship built on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honesty</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humility</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 the close-quarters living to which we are called, we can easily offend others, and be easily offended.  We can hurt each other’s feelings, harm each other’s reputations, and break each other’s relationships.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It would be nice to say that among Christians who genuinely love each other, these things are an exception rather than the rule.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But the truth is, the closer we allow ourselves to get to each other, the more the sharp edges of our personalities jab and scrape each other. </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 y="1066800"/>
            <a:ext cx="8610600" cy="5570756"/>
          </a:xfrm>
          <a:prstGeom prst="rect">
            <a:avLst/>
          </a:prstGeom>
          <a:noFill/>
          <a:effectLst/>
        </p:spPr>
        <p:txBody>
          <a:bodyPr wrap="square" rtlCol="0">
            <a:spAutoFit/>
          </a:bodyPr>
          <a:lstStyle/>
          <a:p>
            <a:pPr indent="457200">
              <a:spcAft>
                <a:spcPts val="600"/>
              </a:spcAft>
              <a:tabLst>
                <a:tab pos="457200" algn="l"/>
              </a:tabLst>
            </a:pPr>
            <a:r>
              <a:rPr lang="en-US" sz="2400" b="1" dirty="0">
                <a:latin typeface="Cambria" panose="02040503050406030204" pitchFamily="18" charset="0"/>
                <a:ea typeface="Cambria" panose="02040503050406030204" pitchFamily="18" charset="0"/>
              </a:rPr>
              <a:t>So </a:t>
            </a:r>
            <a:r>
              <a:rPr lang="en-US" sz="2400" b="1" dirty="0" smtClean="0">
                <a:latin typeface="Cambria" panose="02040503050406030204" pitchFamily="18" charset="0"/>
                <a:ea typeface="Cambria" panose="02040503050406030204" pitchFamily="18" charset="0"/>
              </a:rPr>
              <a:t>how should we </a:t>
            </a:r>
            <a:r>
              <a:rPr lang="en-US" sz="2400" b="1" dirty="0">
                <a:latin typeface="Cambria" panose="02040503050406030204" pitchFamily="18" charset="0"/>
                <a:ea typeface="Cambria" panose="02040503050406030204" pitchFamily="18" charset="0"/>
              </a:rPr>
              <a:t>respond when someone has offended or mistreated us</a:t>
            </a:r>
            <a:r>
              <a:rPr lang="en-US" sz="2400" b="1" dirty="0" smtClean="0">
                <a:latin typeface="Cambria" panose="02040503050406030204" pitchFamily="18" charset="0"/>
                <a:ea typeface="Cambria" panose="02040503050406030204" pitchFamily="18" charset="0"/>
              </a:rPr>
              <a:t>?  What do we do when we have been wronged, slighted, or humiliated?</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Paul’s parental response to the Corinthians, who had belittled, betrayed, and berated him, gives us a great example to follow.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His model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honesty</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humility</a:t>
            </a:r>
            <a:r>
              <a:rPr lang="en-US" sz="2400" b="1" dirty="0" smtClean="0">
                <a:latin typeface="Cambria" panose="02040503050406030204" pitchFamily="18" charset="0"/>
                <a:ea typeface="Cambria" panose="02040503050406030204" pitchFamily="18" charset="0"/>
              </a:rPr>
              <a:t> produces several questions we can ask ourselves.</a:t>
            </a:r>
          </a:p>
          <a:p>
            <a:pPr indent="457200">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Is my image a little to important to me?  </a:t>
            </a:r>
            <a:r>
              <a:rPr lang="en-US" sz="2400" b="1" dirty="0" smtClean="0">
                <a:latin typeface="Cambria" panose="02040503050406030204" pitchFamily="18" charset="0"/>
                <a:ea typeface="Cambria" panose="02040503050406030204" pitchFamily="18" charset="0"/>
              </a:rPr>
              <a:t>In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humility</a:t>
            </a:r>
            <a:r>
              <a:rPr lang="en-US" sz="2400" b="1" dirty="0" smtClean="0">
                <a:latin typeface="Cambria" panose="02040503050406030204" pitchFamily="18" charset="0"/>
                <a:ea typeface="Cambria" panose="02040503050406030204" pitchFamily="18" charset="0"/>
              </a:rPr>
              <a:t>, Paul wrote,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am a nobody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12:11</a:t>
            </a:r>
            <a:r>
              <a:rPr lang="en-US" sz="2400" b="1" dirty="0" smtClean="0">
                <a:latin typeface="Cambria" panose="02040503050406030204" pitchFamily="18" charset="0"/>
                <a:ea typeface="Cambria" panose="02040503050406030204" pitchFamily="18" charset="0"/>
              </a:rPr>
              <a:t>).  Can we approach ridicule and mistreatment with the same attitude?</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Or is our knee-jerk reaction to respond in defense of our reputation?  Is responding for the sake of our public image a pursuit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honesty</a:t>
            </a:r>
            <a:r>
              <a:rPr lang="en-US" sz="2400" b="1" dirty="0" smtClean="0">
                <a:latin typeface="Cambria" panose="02040503050406030204" pitchFamily="18" charset="0"/>
                <a:ea typeface="Cambria" panose="02040503050406030204" pitchFamily="18" charset="0"/>
              </a:rPr>
              <a:t>?</a:t>
            </a:r>
          </a:p>
        </p:txBody>
      </p:sp>
      <p:sp>
        <p:nvSpPr>
          <p:cNvPr id="8" name="Title 1"/>
          <p:cNvSpPr>
            <a:spLocks noGrp="1"/>
          </p:cNvSpPr>
          <p:nvPr>
            <p:ph type="title"/>
          </p:nvPr>
        </p:nvSpPr>
        <p:spPr>
          <a:xfrm>
            <a:off x="289560" y="112059"/>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a:effectLst>
                  <a:outerShdw blurRad="38100" dist="38100" dir="2700000" algn="tl">
                    <a:srgbClr val="000000">
                      <a:alpha val="43137"/>
                    </a:srgbClr>
                  </a:outerShdw>
                </a:effectLst>
                <a:latin typeface="Britannic Bold" panose="020B0903060703020204" pitchFamily="34" charset="0"/>
              </a:rPr>
              <a:t>Responding with honesty and humility</a:t>
            </a:r>
          </a:p>
        </p:txBody>
      </p:sp>
      <p:pic>
        <p:nvPicPr>
          <p:cNvPr id="9" name="Picture 5" descr="Scroll.png"/>
          <p:cNvPicPr>
            <a:picLocks noChangeAspect="1"/>
          </p:cNvPicPr>
          <p:nvPr/>
        </p:nvPicPr>
        <p:blipFill>
          <a:blip r:embed="rId3" cstate="print"/>
          <a:srcRect/>
          <a:stretch>
            <a:fillRect/>
          </a:stretch>
        </p:blipFill>
        <p:spPr bwMode="auto">
          <a:xfrm>
            <a:off x="7360920" y="173766"/>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037197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 y="935019"/>
            <a:ext cx="8610600" cy="5863144"/>
          </a:xfrm>
          <a:prstGeom prst="rect">
            <a:avLst/>
          </a:prstGeom>
          <a:noFill/>
          <a:effectLst/>
        </p:spPr>
        <p:txBody>
          <a:bodyPr wrap="square" rtlCol="0">
            <a:spAutoFit/>
          </a:bodyPr>
          <a:lstStyle/>
          <a:p>
            <a:pPr indent="457200">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Am I falling into the trap of keeping score?  </a:t>
            </a:r>
            <a:r>
              <a:rPr lang="en-US" sz="2400" b="1" dirty="0" smtClean="0">
                <a:latin typeface="Cambria" panose="02040503050406030204" pitchFamily="18" charset="0"/>
                <a:ea typeface="Cambria" panose="02040503050406030204" pitchFamily="18" charset="0"/>
              </a:rPr>
              <a:t>Paul said he wouldn’t take a penny from the Corinthians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12:14</a:t>
            </a:r>
            <a:r>
              <a:rPr lang="en-US" sz="2400" b="1" dirty="0" smtClean="0">
                <a:latin typeface="Cambria" panose="02040503050406030204" pitchFamily="18" charset="0"/>
                <a:ea typeface="Cambria" panose="02040503050406030204" pitchFamily="18" charset="0"/>
              </a:rPr>
              <a:t>). He had given sacrificially but never demanded or expected anything in return.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In fact, he remained willing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spend and be expended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for their sakes.  Though they should have responded with love and respect, he did not make that a condition for his love for them.</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Are your own relationships built on a give-and-take desire for equality, or are you willing to give repeatedly, even if you see no signs of a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return on investment?</a:t>
            </a:r>
            <a:r>
              <a:rPr lang="en-US" sz="2400" b="1" i="1" dirty="0" smtClean="0">
                <a:latin typeface="Cambria" panose="02040503050406030204" pitchFamily="18" charset="0"/>
                <a:ea typeface="Cambria" panose="02040503050406030204" pitchFamily="18" charset="0"/>
              </a:rPr>
              <a:t>”</a:t>
            </a:r>
          </a:p>
          <a:p>
            <a:pPr indent="457200">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 Do I flatter other people for my own advantage? </a:t>
            </a:r>
            <a:r>
              <a:rPr lang="en-US" sz="2400" b="1" dirty="0" smtClean="0">
                <a:latin typeface="Cambria" panose="02040503050406030204" pitchFamily="18" charset="0"/>
                <a:ea typeface="Cambria" panose="02040503050406030204" pitchFamily="18" charset="0"/>
              </a:rPr>
              <a:t>Paul made it clear that he never took advantage of the Corinthians – either personally or through his representatives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12:16-18</a:t>
            </a:r>
            <a:r>
              <a:rPr lang="en-US" sz="2400" b="1" dirty="0" smtClean="0">
                <a:latin typeface="Cambria" panose="02040503050406030204" pitchFamily="18" charset="0"/>
                <a:ea typeface="Cambria" panose="02040503050406030204" pitchFamily="18" charset="0"/>
              </a:rPr>
              <a:t>). </a:t>
            </a:r>
          </a:p>
        </p:txBody>
      </p:sp>
      <p:sp>
        <p:nvSpPr>
          <p:cNvPr id="8" name="Title 1"/>
          <p:cNvSpPr>
            <a:spLocks noGrp="1"/>
          </p:cNvSpPr>
          <p:nvPr>
            <p:ph type="title"/>
          </p:nvPr>
        </p:nvSpPr>
        <p:spPr>
          <a:xfrm>
            <a:off x="289560" y="112059"/>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a:effectLst>
                  <a:outerShdw blurRad="38100" dist="38100" dir="2700000" algn="tl">
                    <a:srgbClr val="000000">
                      <a:alpha val="43137"/>
                    </a:srgbClr>
                  </a:outerShdw>
                </a:effectLst>
                <a:latin typeface="Britannic Bold" panose="020B0903060703020204" pitchFamily="34" charset="0"/>
              </a:rPr>
              <a:t>Responding with honesty and humility</a:t>
            </a:r>
          </a:p>
        </p:txBody>
      </p:sp>
      <p:pic>
        <p:nvPicPr>
          <p:cNvPr id="9" name="Picture 5" descr="Scroll.png"/>
          <p:cNvPicPr>
            <a:picLocks noChangeAspect="1"/>
          </p:cNvPicPr>
          <p:nvPr/>
        </p:nvPicPr>
        <p:blipFill>
          <a:blip r:embed="rId3" cstate="print"/>
          <a:srcRect/>
          <a:stretch>
            <a:fillRect/>
          </a:stretch>
        </p:blipFill>
        <p:spPr bwMode="auto">
          <a:xfrm>
            <a:off x="7360920" y="173766"/>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406948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9560" y="1010173"/>
            <a:ext cx="8610600" cy="5570756"/>
          </a:xfrm>
          <a:prstGeom prst="rect">
            <a:avLst/>
          </a:prstGeom>
          <a:noFill/>
          <a:effectLst/>
        </p:spPr>
        <p:txBody>
          <a:bodyPr wrap="square" rtlCol="0">
            <a:spAutoFit/>
          </a:bodyPr>
          <a:lstStyle/>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He didn’t say or do just enough good to string them along in fake friendships, only to load them down with a list of hefty demands.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He didn’t have ulterior motives when dealing with the believers in Corinth.  People with such motives engage in flattery, not friendship. </a:t>
            </a:r>
          </a:p>
          <a:p>
            <a:pPr indent="457200">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Friendship</a:t>
            </a:r>
            <a:r>
              <a:rPr lang="en-US" sz="2400" b="1" dirty="0" smtClean="0">
                <a:latin typeface="Cambria" panose="02040503050406030204" pitchFamily="18" charset="0"/>
                <a:ea typeface="Cambria" panose="02040503050406030204" pitchFamily="18" charset="0"/>
              </a:rPr>
              <a:t> doesn’t try to manipulate other for personal gain.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As we try to develop authentic, vulnerable relationships with those in our church family, it is wise to do so with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honesty</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humility</a:t>
            </a:r>
            <a:r>
              <a:rPr lang="en-US" sz="2400" b="1" dirty="0" smtClean="0">
                <a:latin typeface="Cambria" panose="02040503050406030204" pitchFamily="18" charset="0"/>
                <a:ea typeface="Cambria" panose="02040503050406030204" pitchFamily="18" charset="0"/>
              </a:rPr>
              <a:t>.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And when our brothers and sisters in Christ inevitably let us down, we need to remember Paul’s characteristics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Christlike love</a:t>
            </a:r>
            <a:r>
              <a:rPr lang="en-US" sz="2400" b="1" dirty="0" smtClean="0">
                <a:latin typeface="Cambria" panose="02040503050406030204" pitchFamily="18" charset="0"/>
                <a:ea typeface="Cambria" panose="02040503050406030204" pitchFamily="18" charset="0"/>
              </a:rPr>
              <a:t>. </a:t>
            </a:r>
          </a:p>
        </p:txBody>
      </p:sp>
      <p:sp>
        <p:nvSpPr>
          <p:cNvPr id="8" name="Title 1"/>
          <p:cNvSpPr>
            <a:spLocks noGrp="1"/>
          </p:cNvSpPr>
          <p:nvPr>
            <p:ph type="title"/>
          </p:nvPr>
        </p:nvSpPr>
        <p:spPr>
          <a:xfrm>
            <a:off x="289560" y="112059"/>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1800" dirty="0">
                <a:effectLst>
                  <a:outerShdw blurRad="38100" dist="38100" dir="2700000" algn="tl">
                    <a:srgbClr val="000000">
                      <a:alpha val="43137"/>
                    </a:srgbClr>
                  </a:outerShdw>
                </a:effectLst>
                <a:latin typeface="Britannic Bold" panose="020B0903060703020204" pitchFamily="34" charset="0"/>
              </a:rPr>
              <a:t>Responding with honesty and humility</a:t>
            </a:r>
          </a:p>
        </p:txBody>
      </p:sp>
      <p:pic>
        <p:nvPicPr>
          <p:cNvPr id="9" name="Picture 5" descr="Scroll.png"/>
          <p:cNvPicPr>
            <a:picLocks noChangeAspect="1"/>
          </p:cNvPicPr>
          <p:nvPr/>
        </p:nvPicPr>
        <p:blipFill>
          <a:blip r:embed="rId3" cstate="print"/>
          <a:srcRect/>
          <a:stretch>
            <a:fillRect/>
          </a:stretch>
        </p:blipFill>
        <p:spPr bwMode="auto">
          <a:xfrm>
            <a:off x="7360920" y="173766"/>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008461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12700" dist="25400" dir="186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Honesty Wrapped In Humility</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31 July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a:outerShdw blurRad="12700" dist="12700" dir="18900000" algn="bl" rotWithShape="0">
              <a:schemeClr val="tx1"/>
            </a:outerShdw>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dirty="0" smtClean="0">
                <a:solidFill>
                  <a:srgbClr val="FF0000"/>
                </a:solidFill>
                <a:effectLst>
                  <a:outerShdw blurRad="38100" dist="38100" dir="2700000" algn="tl">
                    <a:srgbClr val="000000">
                      <a:alpha val="43137"/>
                    </a:srgbClr>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13:1–14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“Passing The Test Faith”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452782" y="2968338"/>
            <a:ext cx="6103540" cy="892552"/>
          </a:xfrm>
          <a:prstGeom prst="rect">
            <a:avLst/>
          </a:prstGeom>
          <a:noFill/>
        </p:spPr>
        <p:txBody>
          <a:bodyPr wrap="square" rtlCol="0">
            <a:spAutoFit/>
          </a:bodyPr>
          <a:lstStyle/>
          <a:p>
            <a:pPr algn="ctr"/>
            <a:r>
              <a:rPr lang="en-US" sz="26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Honesty Wrapped in Humility</a:t>
            </a:r>
          </a:p>
          <a:p>
            <a:pPr algn="ct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12</a:t>
            </a:r>
            <a:r>
              <a:rPr lang="en-US" sz="22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:11-21</a:t>
            </a:r>
            <a:endParaRPr lang="en-US" sz="2200" b="1"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42047" y="838200"/>
            <a:ext cx="8763000" cy="5947782"/>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opens by telling us . . . </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Deception</a:t>
            </a:r>
            <a:r>
              <a:rPr lang="en-US" sz="2350" b="1" dirty="0" smtClean="0">
                <a:latin typeface="Cambria" panose="02040503050406030204" pitchFamily="18" charset="0"/>
                <a:ea typeface="Cambria" panose="02040503050406030204" pitchFamily="18" charset="0"/>
              </a:rPr>
              <a:t> and </a:t>
            </a:r>
            <a:r>
              <a:rPr lang="en-US" sz="2350" b="1" i="1" dirty="0" smtClean="0">
                <a:latin typeface="Cambria" panose="02040503050406030204" pitchFamily="18" charset="0"/>
                <a:ea typeface="Cambria" panose="02040503050406030204" pitchFamily="18" charset="0"/>
              </a:rPr>
              <a:t>Arrogance</a:t>
            </a:r>
            <a:r>
              <a:rPr lang="en-US" sz="2350" b="1" dirty="0" smtClean="0">
                <a:latin typeface="Cambria" panose="02040503050406030204" pitchFamily="18" charset="0"/>
                <a:ea typeface="Cambria" panose="02040503050406030204" pitchFamily="18" charset="0"/>
              </a:rPr>
              <a:t> – are the things that usually characterize false teachers. </a:t>
            </a:r>
          </a:p>
          <a:p>
            <a:pPr indent="457200">
              <a:spcAft>
                <a:spcPts val="1200"/>
              </a:spcAft>
            </a:pPr>
            <a:r>
              <a:rPr lang="en-US" sz="2350" b="1" dirty="0" smtClean="0">
                <a:latin typeface="Cambria" panose="02040503050406030204" pitchFamily="18" charset="0"/>
                <a:ea typeface="Cambria" panose="02040503050406030204" pitchFamily="18" charset="0"/>
              </a:rPr>
              <a:t>Because they have rejected the truth they have to concoct false doctrines and weave questionable narratives.    </a:t>
            </a:r>
          </a:p>
          <a:p>
            <a:pPr indent="457200">
              <a:spcAft>
                <a:spcPts val="1200"/>
              </a:spcAft>
            </a:pPr>
            <a:r>
              <a:rPr lang="en-US" sz="2350" b="1" dirty="0" smtClean="0">
                <a:latin typeface="Cambria" panose="02040503050406030204" pitchFamily="18" charset="0"/>
                <a:ea typeface="Cambria" panose="02040503050406030204" pitchFamily="18" charset="0"/>
              </a:rPr>
              <a:t>Paul explains they are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always learning and never able to come to the knowledge of the truth</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Tim. 3:7</a:t>
            </a:r>
            <a:r>
              <a:rPr lang="en-US" sz="2350" b="1" dirty="0" smtClean="0">
                <a:latin typeface="Cambria" panose="02040503050406030204" pitchFamily="18" charset="0"/>
                <a:ea typeface="Cambria" panose="02040503050406030204" pitchFamily="18" charset="0"/>
              </a:rPr>
              <a: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They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oppose the truth</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and are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rejected in regard to the faith</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Tim 3:8</a:t>
            </a:r>
            <a:r>
              <a:rPr lang="en-US" sz="2350" b="1" dirty="0" smtClean="0">
                <a:latin typeface="Cambria" panose="02040503050406030204" pitchFamily="18" charset="0"/>
                <a:ea typeface="Cambria" panose="02040503050406030204" pitchFamily="18" charset="0"/>
              </a:rPr>
              <a:t>). These imposters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proceed from bad to worse, deceiving and being deceived</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Tim. 3:13</a:t>
            </a:r>
            <a:r>
              <a:rPr lang="en-US" sz="2350" b="1" dirty="0" smtClean="0">
                <a:latin typeface="Cambria" panose="02040503050406030204" pitchFamily="18" charset="0"/>
                <a:ea typeface="Cambria" panose="02040503050406030204" pitchFamily="18" charset="0"/>
              </a:rPr>
              <a:t>).</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In addition to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deception</a:t>
            </a:r>
            <a:r>
              <a:rPr lang="en-US" sz="2350" b="1" dirty="0" smtClean="0">
                <a:latin typeface="Cambria" panose="02040503050406030204" pitchFamily="18" charset="0"/>
                <a:ea typeface="Cambria" panose="02040503050406030204" pitchFamily="18" charset="0"/>
              </a:rPr>
              <a:t>, false teachers exude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arrogance</a:t>
            </a:r>
            <a:r>
              <a:rPr lang="en-US" sz="2350" b="1" dirty="0" smtClean="0">
                <a:latin typeface="Cambria" panose="02040503050406030204" pitchFamily="18" charset="0"/>
                <a:ea typeface="Cambria" panose="02040503050406030204" pitchFamily="18" charset="0"/>
              </a:rPr>
              <a:t>. In fact, they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lie against the truth</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James 3:14</a:t>
            </a:r>
            <a:r>
              <a:rPr lang="en-US" sz="2350" b="1" dirty="0" smtClean="0">
                <a:latin typeface="Cambria" panose="02040503050406030204" pitchFamily="18" charset="0"/>
                <a:ea typeface="Cambria" panose="02040503050406030204" pitchFamily="18" charset="0"/>
              </a:rPr>
              <a:t>). </a:t>
            </a:r>
            <a:endParaRPr lang="en-US" sz="235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Peter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“Speaking out arrogant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words of no value they entice by fleshly desires, by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indecent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 those who barely escape from the ones who live in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error.</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Peter 2:18</a:t>
            </a:r>
            <a:r>
              <a:rPr lang="en-US" sz="2350" b="1" dirty="0" smtClean="0">
                <a:latin typeface="Cambria" panose="02040503050406030204" pitchFamily="18" charset="0"/>
                <a:ea typeface="Cambria" panose="02040503050406030204" pitchFamily="18" charset="0"/>
              </a:rPr>
              <a:t>).</a:t>
            </a:r>
          </a:p>
        </p:txBody>
      </p:sp>
      <p:sp>
        <p:nvSpPr>
          <p:cNvPr id="6" name="Title 1"/>
          <p:cNvSpPr>
            <a:spLocks noGrp="1"/>
          </p:cNvSpPr>
          <p:nvPr>
            <p:ph type="title"/>
          </p:nvPr>
        </p:nvSpPr>
        <p:spPr>
          <a:xfrm>
            <a:off x="318247" y="51099"/>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0318" y="990600"/>
            <a:ext cx="8610600" cy="4324261"/>
          </a:xfrm>
          <a:prstGeom prst="rect">
            <a:avLst/>
          </a:prstGeom>
          <a:noFill/>
          <a:effectLst/>
        </p:spPr>
        <p:txBody>
          <a:bodyPr wrap="square" rtlCol="0">
            <a:spAutoFit/>
          </a:bodyPr>
          <a:lstStyle/>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Since we understand that the one identified as the Antichrist of the end times will be characterized by </a:t>
            </a:r>
            <a:r>
              <a:rPr lang="en-US" sz="2350" b="1" i="1" dirty="0" smtClean="0">
                <a:solidFill>
                  <a:prstClr val="black"/>
                </a:solidFill>
                <a:latin typeface="Cambria" panose="02040503050406030204" pitchFamily="18" charset="0"/>
                <a:ea typeface="Cambria" panose="02040503050406030204" pitchFamily="18" charset="0"/>
              </a:rPr>
              <a:t>“</a:t>
            </a:r>
            <a:r>
              <a:rPr lang="en-US" sz="2350" b="1" i="1" dirty="0" smtClean="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month speaking arrogant words and blasphemies</a:t>
            </a:r>
            <a:r>
              <a:rPr lang="en-US" sz="2350" b="1" i="1" dirty="0" smtClean="0">
                <a:solidFill>
                  <a:prstClr val="black"/>
                </a:solidFill>
                <a:latin typeface="Cambria" panose="02040503050406030204" pitchFamily="18" charset="0"/>
                <a:ea typeface="Cambria" panose="02040503050406030204" pitchFamily="18" charset="0"/>
              </a:rPr>
              <a:t>”</a:t>
            </a:r>
            <a:r>
              <a:rPr lang="en-US" sz="2350" b="1" dirty="0" smtClean="0">
                <a:solidFill>
                  <a:prstClr val="black"/>
                </a:solidFill>
                <a:latin typeface="Cambria" panose="02040503050406030204" pitchFamily="18" charset="0"/>
                <a:ea typeface="Cambria" panose="02040503050406030204" pitchFamily="18" charset="0"/>
              </a:rPr>
              <a:t> (</a:t>
            </a:r>
            <a:r>
              <a:rPr lang="en-US" sz="2350" b="1" dirty="0" smtClean="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Rev. 13:5</a:t>
            </a:r>
            <a:r>
              <a:rPr lang="en-US" sz="2350" b="1" dirty="0" smtClean="0">
                <a:solidFill>
                  <a:prstClr val="black"/>
                </a:solidFill>
                <a:latin typeface="Cambria" panose="02040503050406030204" pitchFamily="18" charset="0"/>
                <a:ea typeface="Cambria" panose="02040503050406030204" pitchFamily="18" charset="0"/>
              </a:rPr>
              <a:t>).</a:t>
            </a:r>
          </a:p>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It should not surprise us that the spirit of antichrist today manifests itself in the same way. </a:t>
            </a:r>
            <a:endParaRPr lang="en-US" sz="2350" b="1" dirty="0" smtClean="0">
              <a:latin typeface="Cambria" panose="02040503050406030204" pitchFamily="18" charset="0"/>
              <a:ea typeface="Cambria" panose="02040503050406030204" pitchFamily="18" charset="0"/>
            </a:endParaRPr>
          </a:p>
          <a:p>
            <a:pPr lvl="0"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So what is the antidote to this devilish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deception</a:t>
            </a:r>
            <a:r>
              <a:rPr lang="en-US" sz="2350" b="1" dirty="0" smtClean="0">
                <a:latin typeface="Cambria" panose="02040503050406030204" pitchFamily="18" charset="0"/>
                <a:ea typeface="Cambria" panose="02040503050406030204" pitchFamily="18" charset="0"/>
              </a:rPr>
              <a:t> 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arrogance</a:t>
            </a:r>
            <a:r>
              <a:rPr lang="en-US" sz="2350" b="1" dirty="0" smtClean="0">
                <a:latin typeface="Cambria" panose="02040503050406030204" pitchFamily="18" charset="0"/>
                <a:ea typeface="Cambria" panose="02040503050406030204" pitchFamily="18" charset="0"/>
              </a:rPr>
              <a:t>? </a:t>
            </a:r>
          </a:p>
          <a:p>
            <a:pPr lvl="0"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Honesty and humility! </a:t>
            </a:r>
          </a:p>
          <a:p>
            <a:pPr lvl="0"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In our lesson, Paul as an authentic minister of </a:t>
            </a:r>
            <a:r>
              <a:rPr lang="en-US" sz="2350" b="1" dirty="0">
                <a:latin typeface="Cambria" panose="02040503050406030204" pitchFamily="18" charset="0"/>
                <a:ea typeface="Cambria" panose="02040503050406030204" pitchFamily="18" charset="0"/>
              </a:rPr>
              <a:t>Jesus Christ exhibits both of these </a:t>
            </a:r>
            <a:r>
              <a:rPr lang="en-US" sz="2350" b="1" dirty="0" smtClean="0">
                <a:latin typeface="Cambria" panose="02040503050406030204" pitchFamily="18" charset="0"/>
                <a:ea typeface="Cambria" panose="02040503050406030204" pitchFamily="18" charset="0"/>
              </a:rPr>
              <a:t>character traits. </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762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81000" y="1143000"/>
            <a:ext cx="8458200" cy="480131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500" b="1" i="1" baseline="30000" dirty="0" smtClean="0">
                <a:effectLst>
                  <a:outerShdw blurRad="38100" dist="38100" dir="2700000" algn="tl">
                    <a:srgbClr val="000000">
                      <a:alpha val="43137"/>
                    </a:srgbClr>
                  </a:outerShdw>
                </a:effectLst>
                <a:latin typeface="Georgia" panose="02040502050405020303" pitchFamily="18" charset="0"/>
              </a:rPr>
              <a:t>11 </a:t>
            </a:r>
            <a:r>
              <a:rPr lang="en-US" sz="2500" i="1" dirty="0" smtClean="0">
                <a:latin typeface="Georgia" panose="02040502050405020303" pitchFamily="18" charset="0"/>
              </a:rPr>
              <a:t>I </a:t>
            </a:r>
            <a:r>
              <a:rPr lang="en-US" sz="2500" i="1" dirty="0">
                <a:latin typeface="Georgia" panose="02040502050405020303" pitchFamily="18" charset="0"/>
              </a:rPr>
              <a:t>have become a fool in boasting; you have compelled me.  For I ought to have been commended by you; for in nothing was I behind the most eminent apostles, </a:t>
            </a:r>
            <a:r>
              <a:rPr lang="en-US" sz="2500" i="1" dirty="0" smtClean="0">
                <a:latin typeface="Georgia" panose="02040502050405020303" pitchFamily="18" charset="0"/>
              </a:rPr>
              <a:t>though I </a:t>
            </a:r>
            <a:r>
              <a:rPr lang="en-US" sz="2500" i="1" dirty="0">
                <a:latin typeface="Georgia" panose="02040502050405020303" pitchFamily="18" charset="0"/>
              </a:rPr>
              <a:t>am nothing</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i="1" baseline="30000" dirty="0" smtClean="0">
                <a:effectLst>
                  <a:outerShdw blurRad="38100" dist="38100" dir="2700000" algn="tl">
                    <a:srgbClr val="000000">
                      <a:alpha val="43137"/>
                    </a:srgbClr>
                  </a:outerShdw>
                </a:effectLst>
                <a:latin typeface="Georgia" panose="02040502050405020303" pitchFamily="18" charset="0"/>
              </a:rPr>
              <a:t>12 </a:t>
            </a:r>
            <a:r>
              <a:rPr lang="en-US" sz="2500" i="1" dirty="0" smtClean="0">
                <a:latin typeface="Georgia" panose="02040502050405020303" pitchFamily="18" charset="0"/>
              </a:rPr>
              <a:t>Truly </a:t>
            </a:r>
            <a:r>
              <a:rPr lang="en-US" sz="2500" i="1" dirty="0">
                <a:latin typeface="Georgia" panose="02040502050405020303" pitchFamily="18" charset="0"/>
              </a:rPr>
              <a:t>the signs of an apostle were accomplished among you with all perseverance, in signs and wonders and mighty deeds.  </a:t>
            </a:r>
            <a:r>
              <a:rPr lang="en-US" sz="2500" b="1" i="1" baseline="30000" dirty="0" smtClean="0">
                <a:effectLst>
                  <a:outerShdw blurRad="38100" dist="38100" dir="2700000" algn="tl">
                    <a:srgbClr val="000000">
                      <a:alpha val="43137"/>
                    </a:srgbClr>
                  </a:outerShdw>
                </a:effectLst>
                <a:latin typeface="Georgia" panose="02040502050405020303" pitchFamily="18" charset="0"/>
              </a:rPr>
              <a:t>13 </a:t>
            </a:r>
            <a:r>
              <a:rPr lang="en-US" sz="2500" i="1" dirty="0" smtClean="0">
                <a:latin typeface="Georgia" panose="02040502050405020303" pitchFamily="18" charset="0"/>
              </a:rPr>
              <a:t>For </a:t>
            </a:r>
            <a:r>
              <a:rPr lang="en-US" sz="2500" i="1" dirty="0">
                <a:latin typeface="Georgia" panose="02040502050405020303" pitchFamily="18" charset="0"/>
              </a:rPr>
              <a:t>what is it </a:t>
            </a:r>
            <a:r>
              <a:rPr lang="en-US" sz="2500" i="1" dirty="0" smtClean="0">
                <a:latin typeface="Georgia" panose="02040502050405020303" pitchFamily="18" charset="0"/>
              </a:rPr>
              <a:t>in </a:t>
            </a:r>
            <a:r>
              <a:rPr lang="en-US" sz="2500" i="1" dirty="0">
                <a:latin typeface="Georgia" panose="02040502050405020303" pitchFamily="18" charset="0"/>
              </a:rPr>
              <a:t>which you were inferior to other churches, except that I myself was not burdensome to you?  Forgive me this wrong!  </a:t>
            </a:r>
            <a:r>
              <a:rPr lang="en-US" sz="2500" b="1" i="1" baseline="30000" dirty="0" smtClean="0">
                <a:effectLst>
                  <a:outerShdw blurRad="38100" dist="38100" dir="2700000" algn="tl">
                    <a:srgbClr val="000000">
                      <a:alpha val="43137"/>
                    </a:srgbClr>
                  </a:outerShdw>
                </a:effectLst>
                <a:latin typeface="Georgia" panose="02040502050405020303" pitchFamily="18" charset="0"/>
              </a:rPr>
              <a:t>14 </a:t>
            </a:r>
            <a:r>
              <a:rPr lang="en-US" sz="2500" i="1" dirty="0" smtClean="0">
                <a:latin typeface="Georgia" panose="02040502050405020303" pitchFamily="18" charset="0"/>
              </a:rPr>
              <a:t>Now</a:t>
            </a:r>
            <a:r>
              <a:rPr lang="en-US" sz="2500" i="1" dirty="0">
                <a:latin typeface="Georgia" panose="02040502050405020303" pitchFamily="18" charset="0"/>
              </a:rPr>
              <a:t> for the third time I am ready to come to you.  And I will not be burdensome to you; for I do not seek yours, but you.  For the children ought not to lay up for the parents, but the parents for the children. </a:t>
            </a:r>
          </a:p>
        </p:txBody>
      </p:sp>
      <p:sp>
        <p:nvSpPr>
          <p:cNvPr id="6" name="Title 1"/>
          <p:cNvSpPr>
            <a:spLocks noGrp="1"/>
          </p:cNvSpPr>
          <p:nvPr>
            <p:ph type="title"/>
          </p:nvPr>
        </p:nvSpPr>
        <p:spPr>
          <a:xfrm>
            <a:off x="381000" y="152400"/>
            <a:ext cx="850392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799" y="1066801"/>
            <a:ext cx="8610601"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passage, Paul returns to the subject of his relationship with the Corinthians. </a:t>
            </a:r>
          </a:p>
          <a:p>
            <a:pPr indent="457200">
              <a:spcAft>
                <a:spcPts val="1200"/>
              </a:spcAft>
            </a:pPr>
            <a:r>
              <a:rPr lang="en-US" sz="2400" b="1" dirty="0" smtClean="0">
                <a:latin typeface="Cambria" pitchFamily="18" charset="0"/>
                <a:ea typeface="Cambria" panose="02040503050406030204" pitchFamily="18" charset="0"/>
              </a:rPr>
              <a:t>False teachers in Corinth had verbally assaulted Paul, but rather than defend the one who invested himself on their behalf, many of the Corinthians said nothing, and some actually sided with Paul’s opponents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12:11</a:t>
            </a:r>
            <a:r>
              <a:rPr lang="en-US" sz="2400" b="1" dirty="0" smtClean="0">
                <a:latin typeface="Cambria" pitchFamily="18" charset="0"/>
                <a:ea typeface="Cambria" panose="02040503050406030204" pitchFamily="18" charset="0"/>
              </a:rPr>
              <a:t>). </a:t>
            </a:r>
          </a:p>
          <a:p>
            <a:pPr indent="457200">
              <a:spcAft>
                <a:spcPts val="1200"/>
              </a:spcAft>
            </a:pPr>
            <a:r>
              <a:rPr lang="en-US" sz="2400" b="1" dirty="0" smtClean="0">
                <a:latin typeface="Cambria" pitchFamily="18" charset="0"/>
                <a:ea typeface="Cambria" panose="02040503050406030204" pitchFamily="18" charset="0"/>
              </a:rPr>
              <a:t>Contrary to his usual style, and against his desire, Paul in self-defense, engages in the same kind of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foolish boasting</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that is the hallmark of his </a:t>
            </a:r>
            <a:r>
              <a:rPr lang="en-US" sz="2400" b="1" dirty="0">
                <a:latin typeface="Cambria" pitchFamily="18" charset="0"/>
                <a:ea typeface="Cambria" panose="02040503050406030204" pitchFamily="18" charset="0"/>
              </a:rPr>
              <a:t>adversaries (</a:t>
            </a:r>
            <a:r>
              <a:rPr lang="en-US" sz="2400" b="1" dirty="0">
                <a:effectLst>
                  <a:outerShdw blurRad="38100" dist="38100" dir="2700000" algn="tl">
                    <a:srgbClr val="000000">
                      <a:alpha val="43137"/>
                    </a:srgbClr>
                  </a:outerShdw>
                </a:effectLst>
                <a:latin typeface="Cambria" pitchFamily="18" charset="0"/>
                <a:ea typeface="Cambria" panose="02040503050406030204" pitchFamily="18" charset="0"/>
              </a:rPr>
              <a:t>12:11</a:t>
            </a:r>
            <a:r>
              <a:rPr lang="en-US" sz="2400" b="1" dirty="0">
                <a:latin typeface="Cambria" pitchFamily="18" charset="0"/>
                <a:ea typeface="Cambria" panose="02040503050406030204" pitchFamily="18" charset="0"/>
              </a:rPr>
              <a:t>). </a:t>
            </a:r>
            <a:endParaRPr lang="en-US" sz="2400" b="1" dirty="0" smtClean="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ea typeface="Cambria" panose="02040503050406030204" pitchFamily="18" charset="0"/>
              </a:rPr>
              <a:t>As a mark of his authenticity in contrast to the duplicity of the false teachers, Paul points to his willingness to suffer hardship for the sake of gospel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11:23-33</a:t>
            </a:r>
            <a:r>
              <a:rPr lang="en-US" sz="2400" b="1" dirty="0" smtClean="0">
                <a:latin typeface="Cambria" pitchFamily="18" charset="0"/>
                <a:ea typeface="Cambria" panose="02040503050406030204" pitchFamily="18" charset="0"/>
              </a:rPr>
              <a:t>).  As proof of his authority, he recounts his spiritual journey to paradise fourteen years earlier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12:1-6</a:t>
            </a:r>
            <a:r>
              <a:rPr lang="en-US" sz="2400" b="1" dirty="0" smtClean="0">
                <a:latin typeface="Cambria" pitchFamily="18" charset="0"/>
                <a:ea typeface="Cambria" panose="02040503050406030204" pitchFamily="18" charset="0"/>
              </a:rPr>
              <a:t>).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080" y="1066800"/>
            <a:ext cx="8686799"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Paul turns to a specific demonstration of his equality with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most eminent apostles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12:11</a:t>
            </a:r>
            <a:r>
              <a:rPr lang="en-US" sz="2400" b="1" dirty="0" smtClean="0">
                <a:latin typeface="Cambria"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Here he argues that he is just as much an apostle as those, the Judaizers were illegitimately claiming as their own.  </a:t>
            </a:r>
          </a:p>
          <a:p>
            <a:pPr indent="457200">
              <a:spcAft>
                <a:spcPts val="1200"/>
              </a:spcAft>
            </a:pPr>
            <a:r>
              <a:rPr lang="en-US" sz="2400" b="1" dirty="0" smtClean="0">
                <a:latin typeface="Cambria" pitchFamily="18" charset="0"/>
              </a:rPr>
              <a:t>To demonstrate the truth of his apostleship, he points to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signs</a:t>
            </a:r>
            <a:r>
              <a:rPr lang="en-US" sz="2400" b="1" i="1" dirty="0" smtClean="0">
                <a:latin typeface="Cambria" pitchFamily="18" charset="0"/>
              </a:rPr>
              <a:t>”</a:t>
            </a:r>
            <a:r>
              <a:rPr lang="en-US" sz="2400" b="1" dirty="0" smtClean="0">
                <a:latin typeface="Cambria" pitchFamily="18" charset="0"/>
              </a:rPr>
              <a:t> performed among the Corinthians (</a:t>
            </a:r>
            <a:r>
              <a:rPr lang="en-US" sz="2400" b="1" dirty="0" smtClean="0">
                <a:effectLst>
                  <a:outerShdw blurRad="38100" dist="38100" dir="2700000" algn="tl">
                    <a:srgbClr val="000000">
                      <a:alpha val="43137"/>
                    </a:srgbClr>
                  </a:outerShdw>
                </a:effectLst>
                <a:latin typeface="Cambria" pitchFamily="18" charset="0"/>
              </a:rPr>
              <a:t>12:12</a:t>
            </a:r>
            <a:r>
              <a:rPr lang="en-US" sz="2400" b="1" dirty="0" smtClean="0">
                <a:latin typeface="Cambria" pitchFamily="18" charset="0"/>
              </a:rPr>
              <a:t>). Again he implies that only those truly sent by God in the power of the Spirit could do these things (</a:t>
            </a:r>
            <a:r>
              <a:rPr lang="en-US" sz="2400" b="1" dirty="0" smtClean="0">
                <a:effectLst>
                  <a:outerShdw blurRad="38100" dist="38100" dir="2700000" algn="tl">
                    <a:srgbClr val="000000">
                      <a:alpha val="43137"/>
                    </a:srgbClr>
                  </a:outerShdw>
                </a:effectLst>
                <a:latin typeface="Cambria" pitchFamily="18" charset="0"/>
              </a:rPr>
              <a:t>Heb. 2:3-4</a:t>
            </a:r>
            <a:r>
              <a:rPr lang="en-US" sz="2400" b="1" dirty="0" smtClean="0">
                <a:latin typeface="Cambria" pitchFamily="18" charset="0"/>
              </a:rPr>
              <a:t>). </a:t>
            </a:r>
          </a:p>
          <a:p>
            <a:pPr indent="457200">
              <a:spcAft>
                <a:spcPts val="1200"/>
              </a:spcAft>
            </a:pPr>
            <a:r>
              <a:rPr lang="en-US" sz="2400" b="1" dirty="0" smtClean="0">
                <a:latin typeface="Cambria" pitchFamily="18" charset="0"/>
              </a:rPr>
              <a:t>Paul reminds them that during his stay with them they received all of the works of an authentic apostle. </a:t>
            </a:r>
          </a:p>
          <a:p>
            <a:pPr indent="457200">
              <a:spcAft>
                <a:spcPts val="1200"/>
              </a:spcAft>
            </a:pPr>
            <a:r>
              <a:rPr lang="en-US" sz="2400" b="1" dirty="0" smtClean="0">
                <a:latin typeface="Cambria" pitchFamily="18" charset="0"/>
              </a:rPr>
              <a:t>All those reading or hearing this letter would instantly remember the miracles – </a:t>
            </a:r>
            <a:r>
              <a:rPr lang="en-US" sz="2400" b="1" i="1" dirty="0" smtClean="0">
                <a:latin typeface="Cambria" pitchFamily="18" charset="0"/>
              </a:rPr>
              <a:t>the </a:t>
            </a:r>
            <a:r>
              <a:rPr lang="en-US" sz="2400" b="1" i="1" dirty="0" smtClean="0">
                <a:effectLst>
                  <a:outerShdw blurRad="38100" dist="38100" dir="2700000" algn="tl">
                    <a:srgbClr val="000000">
                      <a:alpha val="43137"/>
                    </a:srgbClr>
                  </a:outerShdw>
                </a:effectLst>
                <a:latin typeface="Cambria" pitchFamily="18" charset="0"/>
              </a:rPr>
              <a:t>healings</a:t>
            </a:r>
            <a:r>
              <a:rPr lang="en-US" sz="2400" b="1" i="1" dirty="0" smtClean="0">
                <a:latin typeface="Cambria" pitchFamily="18" charset="0"/>
              </a:rPr>
              <a:t>, the </a:t>
            </a:r>
            <a:r>
              <a:rPr lang="en-US" sz="2400" b="1" i="1" dirty="0" smtClean="0">
                <a:effectLst>
                  <a:outerShdw blurRad="38100" dist="38100" dir="2700000" algn="tl">
                    <a:srgbClr val="000000">
                      <a:alpha val="43137"/>
                    </a:srgbClr>
                  </a:outerShdw>
                </a:effectLst>
                <a:latin typeface="Cambria" pitchFamily="18" charset="0"/>
              </a:rPr>
              <a:t>revelations</a:t>
            </a:r>
            <a:r>
              <a:rPr lang="en-US" sz="2400" b="1" i="1" dirty="0" smtClean="0">
                <a:latin typeface="Cambria" pitchFamily="18" charset="0"/>
              </a:rPr>
              <a:t>, the </a:t>
            </a:r>
            <a:r>
              <a:rPr lang="en-US" sz="2400" b="1" i="1" dirty="0" smtClean="0">
                <a:effectLst>
                  <a:outerShdw blurRad="38100" dist="38100" dir="2700000" algn="tl">
                    <a:srgbClr val="000000">
                      <a:alpha val="43137"/>
                    </a:srgbClr>
                  </a:outerShdw>
                </a:effectLst>
                <a:latin typeface="Cambria" pitchFamily="18" charset="0"/>
              </a:rPr>
              <a:t>mighty signs </a:t>
            </a:r>
            <a:r>
              <a:rPr lang="en-US" sz="2400" b="1" dirty="0" smtClean="0">
                <a:latin typeface="Cambria" pitchFamily="18" charset="0"/>
              </a:rPr>
              <a:t>that only a true prophet of God could do. </a:t>
            </a:r>
          </a:p>
        </p:txBody>
      </p:sp>
    </p:spTree>
    <p:extLst>
      <p:ext uri="{BB962C8B-B14F-4D97-AF65-F5344CB8AC3E}">
        <p14:creationId xmlns:p14="http://schemas.microsoft.com/office/powerpoint/2010/main" xmlns="" val="17688872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62753"/>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12:11-14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42047" y="990599"/>
            <a:ext cx="8673353" cy="5570756"/>
          </a:xfrm>
          <a:prstGeom prst="rect">
            <a:avLst/>
          </a:prstGeom>
          <a:noFill/>
          <a:effectLst/>
        </p:spPr>
        <p:txBody>
          <a:bodyPr wrap="square" rtlCol="0">
            <a:spAutoFit/>
          </a:bodyPr>
          <a:lstStyle/>
          <a:p>
            <a:pPr indent="365125">
              <a:spcAft>
                <a:spcPts val="1200"/>
              </a:spcAft>
              <a:buClr>
                <a:srgbClr val="C00000"/>
              </a:buClr>
              <a:buSzPct val="90000"/>
              <a:tabLst>
                <a:tab pos="457200" algn="l"/>
              </a:tabLst>
            </a:pPr>
            <a:r>
              <a:rPr lang="en-US" sz="2400" b="1" dirty="0" smtClean="0">
                <a:latin typeface="Cambria" pitchFamily="18" charset="0"/>
              </a:rPr>
              <a:t>It was a powerful and persuasive argument for Paul’s authority! Yet at the same time, he sarcastically apologizes that he refused to become a burden to them (</a:t>
            </a:r>
            <a:r>
              <a:rPr lang="en-US" sz="2400" b="1" dirty="0" smtClean="0">
                <a:effectLst>
                  <a:outerShdw blurRad="38100" dist="38100" dir="2700000" algn="tl">
                    <a:srgbClr val="000000">
                      <a:alpha val="43137"/>
                    </a:srgbClr>
                  </a:outerShdw>
                </a:effectLst>
                <a:latin typeface="Cambria" pitchFamily="18" charset="0"/>
              </a:rPr>
              <a:t>12:13</a:t>
            </a:r>
            <a:r>
              <a:rPr lang="en-US" sz="2400" b="1" dirty="0" smtClean="0">
                <a:latin typeface="Cambria" pitchFamily="18" charset="0"/>
              </a:rPr>
              <a:t>).</a:t>
            </a:r>
          </a:p>
          <a:p>
            <a:pPr>
              <a:tabLst>
                <a:tab pos="457200" algn="l"/>
              </a:tabLst>
            </a:pPr>
            <a:r>
              <a:rPr lang="en-US" sz="2400" b="1" dirty="0" smtClean="0">
                <a:latin typeface="Cambria" panose="02040503050406030204" pitchFamily="18" charset="0"/>
                <a:ea typeface="Cambria" panose="02040503050406030204" pitchFamily="18" charset="0"/>
              </a:rPr>
              <a:t>	Referring to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 9:11-12</a:t>
            </a:r>
            <a:r>
              <a:rPr lang="en-US" sz="2400" b="1" dirty="0" smtClean="0">
                <a:latin typeface="Cambria" panose="02040503050406030204" pitchFamily="18" charset="0"/>
                <a:ea typeface="Cambria" panose="02040503050406030204" pitchFamily="18" charset="0"/>
              </a:rPr>
              <a:t>, Paul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sowed spiritual things in you, is it too much if we reap material things from you?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If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others share the right over you, do we not more?  Nevertheless, we did not used this right, but we endure all things so that we will cause no hindrance to the gospel of Christ</a:t>
            </a:r>
            <a:r>
              <a:rPr lang="en-US" sz="2400" b="1" i="1" dirty="0" smtClean="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other words, Paul had a right to expect them to provide his living expenses for preaching the gospel, but he refused to rely on their support.  While other ministers of the gospel did rely on the churches in which they ministered for their support, Paul did not. </a:t>
            </a: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59254</TotalTime>
  <Words>2273</Words>
  <Application>Microsoft Office PowerPoint</Application>
  <PresentationFormat>On-screen Show (4:3)</PresentationFormat>
  <Paragraphs>153</Paragraphs>
  <Slides>27</Slides>
  <Notes>24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Trek</vt:lpstr>
      <vt:lpstr>1_Trek</vt:lpstr>
      <vt:lpstr>Slide 1</vt:lpstr>
      <vt:lpstr>2 Corinthians Introduction</vt:lpstr>
      <vt:lpstr>Slide 3</vt:lpstr>
      <vt:lpstr>2 Corinthians - Lesson Overview</vt:lpstr>
      <vt:lpstr>2 Corinthians - Lesson Overview</vt:lpstr>
      <vt:lpstr>2 Corinthians 12:11–14</vt:lpstr>
      <vt:lpstr>2 Corinthians 12:11-14</vt:lpstr>
      <vt:lpstr>2 Corinthians 12:11-14</vt:lpstr>
      <vt:lpstr>2 Corinthians 12:11-14</vt:lpstr>
      <vt:lpstr>2 Corinthians 12:11-14</vt:lpstr>
      <vt:lpstr>2 Corinthians 12:11-14</vt:lpstr>
      <vt:lpstr>2 Corinthians 12:15-18</vt:lpstr>
      <vt:lpstr>2 Corinthians 12:15-18</vt:lpstr>
      <vt:lpstr>2 Corinthians 12:15-18</vt:lpstr>
      <vt:lpstr>2 Corinthians 12:15-18</vt:lpstr>
      <vt:lpstr>2 Corinthians 12:15-18</vt:lpstr>
      <vt:lpstr>2 Corinthians 12:19-21</vt:lpstr>
      <vt:lpstr>2 Corinthians 12:19-21</vt:lpstr>
      <vt:lpstr>2 Corinthians 12:19-21</vt:lpstr>
      <vt:lpstr>2 Corinthians 12:19-21</vt:lpstr>
      <vt:lpstr>Slide 21</vt:lpstr>
      <vt:lpstr>Application – Responding with honesty and humility</vt:lpstr>
      <vt:lpstr>Application – Responding with honesty and humility</vt:lpstr>
      <vt:lpstr>Application – Responding with honesty and humility</vt:lpstr>
      <vt:lpstr>Application – Responding with honesty and humility</vt:lpstr>
      <vt:lpstr>Slide 26</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10687</cp:revision>
  <cp:lastPrinted>2023-05-06T01:46:48Z</cp:lastPrinted>
  <dcterms:created xsi:type="dcterms:W3CDTF">2016-10-08T19:35:00Z</dcterms:created>
  <dcterms:modified xsi:type="dcterms:W3CDTF">2024-07-26T16:28:38Z</dcterms:modified>
</cp:coreProperties>
</file>